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22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996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2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5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21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864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50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02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107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72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E19F9-5A79-4665-9665-BECFCF9C3BE7}" type="datetimeFigureOut">
              <a:rPr lang="de-DE" smtClean="0"/>
              <a:t>09.06.2023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6866B-E23D-40C1-8CF0-1470F300BB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09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ndestag.de/europa_internationales/ips/griechenland-285732" TargetMode="External"/><Relationship Id="rId2" Type="http://schemas.openxmlformats.org/officeDocument/2006/relationships/hyperlink" Target="https://griechenland.diplo.de/gr-de/themen/kultur/-/179824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athe.diplo.de" TargetMode="External"/><Relationship Id="rId4" Type="http://schemas.openxmlformats.org/officeDocument/2006/relationships/hyperlink" Target="mailto:pol-100@athe.diplo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52" y="-99392"/>
            <a:ext cx="9189752" cy="734481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75656" y="3068960"/>
            <a:ext cx="6982544" cy="531490"/>
          </a:xfrm>
        </p:spPr>
        <p:txBody>
          <a:bodyPr>
            <a:normAutofit fontScale="90000"/>
          </a:bodyPr>
          <a:lstStyle/>
          <a:p>
            <a:r>
              <a:rPr lang="en-US" sz="4700" b="1" dirty="0" smtClean="0">
                <a:solidFill>
                  <a:srgbClr val="FFFF00"/>
                </a:solidFill>
              </a:rPr>
              <a:t>IPS - </a:t>
            </a:r>
            <a:r>
              <a:rPr lang="en-US" sz="4700" b="1" dirty="0" err="1" smtClean="0">
                <a:solidFill>
                  <a:srgbClr val="FFFF00"/>
                </a:solidFill>
              </a:rPr>
              <a:t>Internationales</a:t>
            </a:r>
            <a:r>
              <a:rPr lang="en-US" sz="4700" b="1" dirty="0" smtClean="0">
                <a:solidFill>
                  <a:srgbClr val="FFFF00"/>
                </a:solidFill>
              </a:rPr>
              <a:t> </a:t>
            </a:r>
            <a:r>
              <a:rPr lang="en-US" sz="4700" b="1" dirty="0" err="1" smtClean="0">
                <a:solidFill>
                  <a:srgbClr val="FFFF00"/>
                </a:solidFill>
              </a:rPr>
              <a:t>Parlaments</a:t>
            </a:r>
            <a:r>
              <a:rPr lang="en-US" sz="4700" b="1" dirty="0" smtClean="0">
                <a:solidFill>
                  <a:srgbClr val="FFFF00"/>
                </a:solidFill>
              </a:rPr>
              <a:t>-Stipendium</a:t>
            </a:r>
            <a:br>
              <a:rPr lang="en-US" sz="4700" b="1" dirty="0" smtClean="0">
                <a:solidFill>
                  <a:srgbClr val="FFFF00"/>
                </a:solidFill>
              </a:rPr>
            </a:br>
            <a:r>
              <a:rPr lang="en-US" sz="4700" b="1" dirty="0" smtClean="0">
                <a:solidFill>
                  <a:srgbClr val="FFFF00"/>
                </a:solidFill>
              </a:rPr>
              <a:t>IPS - International Parliamentary Scholarship </a:t>
            </a:r>
            <a:r>
              <a:rPr lang="de-DE" dirty="0" smtClean="0">
                <a:solidFill>
                  <a:srgbClr val="FFFF00"/>
                </a:solidFill>
              </a:rPr>
              <a:t/>
            </a:r>
            <a:br>
              <a:rPr lang="de-DE" dirty="0" smtClean="0">
                <a:solidFill>
                  <a:srgbClr val="FFFF00"/>
                </a:solidFill>
              </a:rPr>
            </a:br>
            <a:r>
              <a:rPr lang="de-DE" dirty="0" smtClean="0">
                <a:solidFill>
                  <a:srgbClr val="FFFF00"/>
                </a:solidFill>
              </a:rPr>
              <a:t/>
            </a:r>
            <a:br>
              <a:rPr lang="de-DE" dirty="0" smtClean="0">
                <a:solidFill>
                  <a:srgbClr val="FFFF00"/>
                </a:solidFill>
              </a:rPr>
            </a:br>
            <a:r>
              <a:rPr lang="el-GR" sz="5800" b="1" dirty="0" smtClean="0">
                <a:solidFill>
                  <a:srgbClr val="FFFF00"/>
                </a:solidFill>
              </a:rPr>
              <a:t>Πρόγραμμα Κοινοβουλευτικών Υποτροφιών </a:t>
            </a:r>
            <a:r>
              <a:rPr lang="en-US" sz="5800" b="1" dirty="0" smtClean="0">
                <a:solidFill>
                  <a:srgbClr val="FFFF00"/>
                </a:solidFill>
              </a:rPr>
              <a:t>IPS</a:t>
            </a:r>
            <a:r>
              <a:rPr lang="de-DE" dirty="0" smtClean="0">
                <a:solidFill>
                  <a:srgbClr val="FFFF00"/>
                </a:solidFill>
              </a:rPr>
              <a:t/>
            </a:r>
            <a:br>
              <a:rPr lang="de-DE" dirty="0" smtClean="0">
                <a:solidFill>
                  <a:srgbClr val="FFFF00"/>
                </a:solidFill>
              </a:rPr>
            </a:br>
            <a:endParaRPr lang="de-D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3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Περιγραφή προγράμματος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έναρξη προγράμματος: 1986</a:t>
            </a:r>
          </a:p>
          <a:p>
            <a:r>
              <a:rPr lang="el-GR" dirty="0" smtClean="0"/>
              <a:t>Περίοδος υλοποίησης: </a:t>
            </a:r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Μαρτίου </a:t>
            </a:r>
            <a:r>
              <a:rPr lang="el-GR" dirty="0" smtClean="0"/>
              <a:t>– 31</a:t>
            </a:r>
            <a:r>
              <a:rPr lang="el-GR" baseline="30000" dirty="0" smtClean="0"/>
              <a:t>η</a:t>
            </a:r>
            <a:r>
              <a:rPr lang="el-GR" dirty="0" smtClean="0"/>
              <a:t> Ιουλίου</a:t>
            </a:r>
          </a:p>
          <a:p>
            <a:r>
              <a:rPr lang="el-GR" dirty="0" smtClean="0"/>
              <a:t>Φορείς υλοποίησης: </a:t>
            </a:r>
            <a:r>
              <a:rPr lang="de-DE" dirty="0" smtClean="0"/>
              <a:t>Bundestag</a:t>
            </a:r>
            <a:r>
              <a:rPr lang="el-GR" dirty="0" smtClean="0"/>
              <a:t> </a:t>
            </a:r>
            <a:r>
              <a:rPr lang="el-GR" dirty="0"/>
              <a:t>(γερμανικό </a:t>
            </a:r>
            <a:r>
              <a:rPr lang="el-GR" dirty="0" smtClean="0"/>
              <a:t>κοινοβούλιο)&amp; τρία </a:t>
            </a:r>
            <a:r>
              <a:rPr lang="el-GR" dirty="0"/>
              <a:t>πανεπιστήμια του </a:t>
            </a:r>
            <a:r>
              <a:rPr lang="el-GR" dirty="0" smtClean="0"/>
              <a:t>Βερολίνου</a:t>
            </a:r>
          </a:p>
          <a:p>
            <a:r>
              <a:rPr lang="el-GR" dirty="0" smtClean="0"/>
              <a:t>Αντικείμενο: αμειβόμενη πρακτική άσκηση καθώς και εκδηλώσεις και </a:t>
            </a:r>
            <a:r>
              <a:rPr lang="el-GR" dirty="0"/>
              <a:t>σεμινάρια στα συνεργαζόμενα </a:t>
            </a:r>
            <a:r>
              <a:rPr lang="el-GR" dirty="0" smtClean="0"/>
              <a:t>πανεπιστήμια</a:t>
            </a:r>
          </a:p>
          <a:p>
            <a:r>
              <a:rPr lang="el-GR" dirty="0" smtClean="0"/>
              <a:t>Αριθμός υποτρόφων: 120 από </a:t>
            </a:r>
            <a:r>
              <a:rPr lang="de-DE" dirty="0" smtClean="0"/>
              <a:t>50</a:t>
            </a:r>
            <a:r>
              <a:rPr lang="el-GR" dirty="0" smtClean="0"/>
              <a:t> </a:t>
            </a:r>
            <a:r>
              <a:rPr lang="el-GR" dirty="0" smtClean="0"/>
              <a:t>κράτη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6872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Συμμετοχή της Ελλάδας στο πρόγραμμα </a:t>
            </a:r>
            <a:r>
              <a:rPr lang="de-DE" b="1" dirty="0"/>
              <a:t>IPS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b="1" dirty="0"/>
          </a:p>
          <a:p>
            <a:r>
              <a:rPr lang="el-GR" b="1" dirty="0" smtClean="0"/>
              <a:t>Έναρξη </a:t>
            </a:r>
            <a:r>
              <a:rPr lang="en-US" b="1" dirty="0" smtClean="0"/>
              <a:t>IPS </a:t>
            </a:r>
            <a:r>
              <a:rPr lang="el-GR" b="1" dirty="0" smtClean="0"/>
              <a:t>στην Ελλάδα: 2014 </a:t>
            </a:r>
          </a:p>
          <a:p>
            <a:endParaRPr lang="el-GR" b="1" dirty="0" smtClean="0"/>
          </a:p>
          <a:p>
            <a:r>
              <a:rPr lang="el-GR" b="1" dirty="0" smtClean="0"/>
              <a:t>Αιγίδα: </a:t>
            </a:r>
            <a:r>
              <a:rPr lang="en-US" b="1" dirty="0" smtClean="0"/>
              <a:t>Bundestag &amp; </a:t>
            </a:r>
            <a:r>
              <a:rPr lang="el-GR" b="1" dirty="0" smtClean="0"/>
              <a:t>Βουλή των Ελλήνων </a:t>
            </a:r>
          </a:p>
          <a:p>
            <a:pPr marL="0" indent="0">
              <a:buNone/>
            </a:pPr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157667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Προϋποθέσεις συμμετοχής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b="1" dirty="0" smtClean="0"/>
          </a:p>
          <a:p>
            <a:r>
              <a:rPr lang="el-GR" b="1" dirty="0" smtClean="0"/>
              <a:t>Ηλικία </a:t>
            </a:r>
            <a:r>
              <a:rPr lang="el-GR" b="1" dirty="0"/>
              <a:t>έως 30 </a:t>
            </a:r>
            <a:r>
              <a:rPr lang="el-GR" b="1" dirty="0" smtClean="0"/>
              <a:t>ετών</a:t>
            </a:r>
          </a:p>
          <a:p>
            <a:endParaRPr lang="el-GR" b="1" dirty="0" smtClean="0"/>
          </a:p>
          <a:p>
            <a:r>
              <a:rPr lang="el-GR" b="1" dirty="0" smtClean="0"/>
              <a:t>Πτυχίο ΑΕΙ ή ΤΕΙ οποιασδήποτε ειδικότητας</a:t>
            </a:r>
          </a:p>
          <a:p>
            <a:endParaRPr lang="el-GR" b="1" dirty="0" smtClean="0"/>
          </a:p>
          <a:p>
            <a:r>
              <a:rPr lang="el-GR" b="1" dirty="0" smtClean="0"/>
              <a:t>Γνώσεις </a:t>
            </a:r>
            <a:r>
              <a:rPr lang="el-GR" b="1" dirty="0"/>
              <a:t>γερμανικής γλώσσας σε επίπεδο Β2 </a:t>
            </a:r>
            <a:r>
              <a:rPr lang="el-GR" b="1" dirty="0" smtClean="0"/>
              <a:t>τουλάχιστον 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574364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Καθήκοντα υποτρόφων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Καθημερινή απασχόληση στα </a:t>
            </a:r>
            <a:r>
              <a:rPr lang="el-GR" dirty="0"/>
              <a:t>γραφεία γερμανών βουλευτών </a:t>
            </a:r>
            <a:endParaRPr lang="el-GR" dirty="0" smtClean="0"/>
          </a:p>
          <a:p>
            <a:r>
              <a:rPr lang="el-GR" dirty="0" smtClean="0"/>
              <a:t>Προετοιμασία του βουλευτή </a:t>
            </a:r>
            <a:r>
              <a:rPr lang="el-GR" dirty="0"/>
              <a:t>για τις συσκέψεις στο κοινοβούλιο αλλά και για τις συναντήσεις στην εκλογική του </a:t>
            </a:r>
            <a:r>
              <a:rPr lang="el-GR" dirty="0" smtClean="0"/>
              <a:t>περιφέρεια</a:t>
            </a:r>
          </a:p>
          <a:p>
            <a:endParaRPr lang="el-GR" dirty="0" smtClean="0"/>
          </a:p>
          <a:p>
            <a:r>
              <a:rPr lang="el-GR" dirty="0" smtClean="0"/>
              <a:t>Συμμετοχή σε συναντήσεις ως </a:t>
            </a:r>
            <a:r>
              <a:rPr lang="el-GR" dirty="0"/>
              <a:t>επιστημονικοί συνεργάτες των </a:t>
            </a:r>
            <a:r>
              <a:rPr lang="el-GR" dirty="0" smtClean="0"/>
              <a:t>βουλευτών</a:t>
            </a:r>
          </a:p>
          <a:p>
            <a:endParaRPr lang="el-GR" dirty="0" smtClean="0"/>
          </a:p>
          <a:p>
            <a:r>
              <a:rPr lang="el-GR" dirty="0" smtClean="0"/>
              <a:t>Δυνατότητα </a:t>
            </a:r>
            <a:r>
              <a:rPr lang="el-GR" dirty="0"/>
              <a:t>παρακολούθησης δύο μαθημάτων στο θερινό εξάμηνο ενός εκ των τριών συνεργαζόμενων πανεπιστημίων:</a:t>
            </a:r>
            <a:endParaRPr lang="de-DE" dirty="0"/>
          </a:p>
          <a:p>
            <a:pPr lvl="2"/>
            <a:r>
              <a:rPr lang="de-DE" b="1" dirty="0"/>
              <a:t>Humboldt-Universität zu Berlin</a:t>
            </a:r>
            <a:endParaRPr lang="de-DE" dirty="0"/>
          </a:p>
          <a:p>
            <a:pPr lvl="2"/>
            <a:r>
              <a:rPr lang="de-DE" b="1" dirty="0"/>
              <a:t>Freie Universität Berlin</a:t>
            </a:r>
            <a:endParaRPr lang="de-DE" dirty="0"/>
          </a:p>
          <a:p>
            <a:pPr lvl="2"/>
            <a:r>
              <a:rPr lang="en-US" b="1" dirty="0" err="1"/>
              <a:t>Technische</a:t>
            </a:r>
            <a:r>
              <a:rPr lang="en-US" b="1" dirty="0"/>
              <a:t> </a:t>
            </a:r>
            <a:r>
              <a:rPr lang="de-DE" b="1" dirty="0" err="1"/>
              <a:t>Universit</a:t>
            </a:r>
            <a:r>
              <a:rPr lang="el-GR" b="1" dirty="0"/>
              <a:t>ä</a:t>
            </a:r>
            <a:r>
              <a:rPr lang="de-DE" b="1" dirty="0"/>
              <a:t>t </a:t>
            </a:r>
            <a:r>
              <a:rPr lang="en-US" b="1" dirty="0" smtClean="0"/>
              <a:t>Berlin</a:t>
            </a:r>
            <a:endParaRPr lang="el-GR" b="1" dirty="0" smtClean="0"/>
          </a:p>
          <a:p>
            <a:pPr lvl="2"/>
            <a:endParaRPr lang="de-DE" dirty="0"/>
          </a:p>
          <a:p>
            <a:r>
              <a:rPr lang="el-GR" dirty="0" smtClean="0"/>
              <a:t>Συμμετοχή </a:t>
            </a:r>
            <a:r>
              <a:rPr lang="el-GR" dirty="0"/>
              <a:t>σε τρεις διαλέξεις, μια σε καθένα εκ των τριών συνεργαζόμενων </a:t>
            </a:r>
            <a:r>
              <a:rPr lang="el-GR" dirty="0" smtClean="0"/>
              <a:t>πανεπιστημίων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816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Περαιτέρω πληροφορίες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Πληροφορίες </a:t>
            </a:r>
            <a:r>
              <a:rPr lang="el-GR" dirty="0" smtClean="0"/>
              <a:t>και αίτηση συμμετοχής στην ιστοσελίδα της Πρεσβείας </a:t>
            </a:r>
            <a:r>
              <a:rPr lang="de-DE" u="sng" dirty="0">
                <a:hlinkClick r:id="rId2"/>
              </a:rPr>
              <a:t>https://griechenland.diplo.de/gr-de/themen/kultur/-/</a:t>
            </a:r>
            <a:r>
              <a:rPr lang="de-DE" u="sng" dirty="0" smtClean="0">
                <a:hlinkClick r:id="rId2"/>
              </a:rPr>
              <a:t>1798242</a:t>
            </a:r>
            <a:endParaRPr lang="de-DE" u="sng" dirty="0" smtClean="0"/>
          </a:p>
          <a:p>
            <a:r>
              <a:rPr lang="el-GR" dirty="0" smtClean="0"/>
              <a:t>	καθώς </a:t>
            </a:r>
            <a:r>
              <a:rPr lang="el-GR" dirty="0"/>
              <a:t>και στην σελίδα του γερμανικού κοινοβουλίου </a:t>
            </a:r>
            <a:r>
              <a:rPr lang="el-GR" dirty="0" smtClean="0"/>
              <a:t>	</a:t>
            </a:r>
            <a:r>
              <a:rPr lang="de-DE" u="sng" dirty="0">
                <a:hlinkClick r:id="rId3"/>
              </a:rPr>
              <a:t>https://www.bundestag.de/europa_internationales/ips/griechenland-285732</a:t>
            </a:r>
            <a:r>
              <a:rPr lang="el-GR" dirty="0"/>
              <a:t> </a:t>
            </a:r>
            <a:endParaRPr lang="de-DE" dirty="0"/>
          </a:p>
          <a:p>
            <a:r>
              <a:rPr lang="el-GR" dirty="0" smtClean="0"/>
              <a:t>Αποστολή αιτήσεων: 	</a:t>
            </a:r>
            <a:r>
              <a:rPr lang="de-DE" u="sng" dirty="0" smtClean="0">
                <a:hlinkClick r:id="rId4"/>
              </a:rPr>
              <a:t>pol</a:t>
            </a:r>
            <a:r>
              <a:rPr lang="el-GR" u="sng" dirty="0">
                <a:hlinkClick r:id="rId4"/>
              </a:rPr>
              <a:t>-100@</a:t>
            </a:r>
            <a:r>
              <a:rPr lang="de-DE" u="sng" dirty="0" err="1">
                <a:hlinkClick r:id="rId4"/>
              </a:rPr>
              <a:t>athe</a:t>
            </a:r>
            <a:r>
              <a:rPr lang="el-GR" u="sng" dirty="0">
                <a:hlinkClick r:id="rId4"/>
              </a:rPr>
              <a:t>.</a:t>
            </a:r>
            <a:r>
              <a:rPr lang="de-DE" u="sng" dirty="0" err="1">
                <a:hlinkClick r:id="rId4"/>
              </a:rPr>
              <a:t>diplo</a:t>
            </a:r>
            <a:r>
              <a:rPr lang="el-GR" u="sng" dirty="0">
                <a:hlinkClick r:id="rId4"/>
              </a:rPr>
              <a:t>.</a:t>
            </a:r>
            <a:r>
              <a:rPr lang="de-DE" u="sng" dirty="0">
                <a:hlinkClick r:id="rId4"/>
              </a:rPr>
              <a:t>de</a:t>
            </a:r>
            <a:r>
              <a:rPr lang="el-GR" dirty="0"/>
              <a:t> </a:t>
            </a:r>
            <a:r>
              <a:rPr lang="el-GR" dirty="0" smtClean="0"/>
              <a:t>		 &amp; 			</a:t>
            </a:r>
            <a:r>
              <a:rPr lang="de-DE" u="sng" dirty="0" err="1" smtClean="0">
                <a:hlinkClick r:id="rId5"/>
              </a:rPr>
              <a:t>info</a:t>
            </a:r>
            <a:r>
              <a:rPr lang="el-GR" u="sng" dirty="0">
                <a:hlinkClick r:id="rId5"/>
              </a:rPr>
              <a:t>@</a:t>
            </a:r>
            <a:r>
              <a:rPr lang="de-DE" u="sng" dirty="0" err="1">
                <a:hlinkClick r:id="rId5"/>
              </a:rPr>
              <a:t>athe</a:t>
            </a:r>
            <a:r>
              <a:rPr lang="el-GR" u="sng" dirty="0">
                <a:hlinkClick r:id="rId5"/>
              </a:rPr>
              <a:t>.</a:t>
            </a:r>
            <a:r>
              <a:rPr lang="de-DE" u="sng" dirty="0" err="1">
                <a:hlinkClick r:id="rId5"/>
              </a:rPr>
              <a:t>diplo</a:t>
            </a:r>
            <a:r>
              <a:rPr lang="el-GR" u="sng" dirty="0">
                <a:hlinkClick r:id="rId5"/>
              </a:rPr>
              <a:t>.</a:t>
            </a:r>
            <a:r>
              <a:rPr lang="de-DE" u="sng" dirty="0" smtClean="0">
                <a:hlinkClick r:id="rId5"/>
              </a:rPr>
              <a:t>de</a:t>
            </a:r>
            <a:endParaRPr lang="el-GR" dirty="0" smtClean="0"/>
          </a:p>
          <a:p>
            <a:endParaRPr lang="de-DE" dirty="0"/>
          </a:p>
          <a:p>
            <a:r>
              <a:rPr lang="el-GR" dirty="0" smtClean="0"/>
              <a:t>Τηλεφωνική επικοινωνία: </a:t>
            </a:r>
            <a:r>
              <a:rPr lang="el-GR" b="1" dirty="0" smtClean="0"/>
              <a:t>210-7258307</a:t>
            </a:r>
            <a:r>
              <a:rPr lang="el-GR" dirty="0" smtClean="0"/>
              <a:t> </a:t>
            </a:r>
            <a:r>
              <a:rPr lang="el-GR" dirty="0"/>
              <a:t>(κα. </a:t>
            </a:r>
            <a:r>
              <a:rPr lang="el-GR" dirty="0" err="1"/>
              <a:t>Φωτιάδου</a:t>
            </a:r>
            <a:r>
              <a:rPr lang="el-GR" dirty="0" smtClean="0"/>
              <a:t>)</a:t>
            </a:r>
            <a:endParaRPr lang="de-DE" dirty="0"/>
          </a:p>
          <a:p>
            <a:pPr marL="0" indent="0">
              <a:buNone/>
            </a:pPr>
            <a:r>
              <a:rPr lang="el-GR" dirty="0"/>
              <a:t> 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979625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Bildschirmpräsentation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IPS - Internationales Parlaments-Stipendium IPS - International Parliamentary Scholarship   Πρόγραμμα Κοινοβουλευτικών Υποτροφιών IPS </vt:lpstr>
      <vt:lpstr>Περιγραφή προγράμματος</vt:lpstr>
      <vt:lpstr>Συμμετοχή της Ελλάδας στο πρόγραμμα IPS</vt:lpstr>
      <vt:lpstr>Προϋποθέσεις συμμετοχής</vt:lpstr>
      <vt:lpstr>Καθήκοντα υποτρόφων </vt:lpstr>
      <vt:lpstr>Περαιτέρω πληροφορίες</vt:lpstr>
    </vt:vector>
  </TitlesOfParts>
  <Company>Auswärtiges Amt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IPS - Internationales Parlaments-Stipendium IPS - International Parliamentary Scholarship   Πρόγραμμα Κοινοβουλευτικών Υποτροφιών IPS </dc:title>
  <dc:creator>Fotiadou, Petroula (AA privat)</dc:creator>
  <cp:lastModifiedBy>Fotiadou, Petroula (AA privat)</cp:lastModifiedBy>
  <cp:revision>8</cp:revision>
  <dcterms:created xsi:type="dcterms:W3CDTF">2017-06-16T11:16:07Z</dcterms:created>
  <dcterms:modified xsi:type="dcterms:W3CDTF">2023-06-09T09:57:47Z</dcterms:modified>
</cp:coreProperties>
</file>